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43"/>
  </p:normalViewPr>
  <p:slideViewPr>
    <p:cSldViewPr snapToGrid="0" snapToObjects="1">
      <p:cViewPr>
        <p:scale>
          <a:sx n="120" d="100"/>
          <a:sy n="120" d="100"/>
        </p:scale>
        <p:origin x="25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14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49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231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9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17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67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50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352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054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70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3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8583BB2-051B-074C-B2DA-1ECC951E6F5E}" type="datetimeFigureOut">
              <a:rPr lang="en-US" smtClean="0"/>
              <a:t>7/8/19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36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D40EC-02E0-0143-BA53-6DA1782E2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7"/>
            <a:ext cx="7315200" cy="394340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Risk Management with </a:t>
            </a:r>
            <a:r>
              <a:rPr lang="en-US" sz="3600" dirty="0" err="1"/>
              <a:t>VaR</a:t>
            </a:r>
            <a:br>
              <a:rPr lang="en-US" sz="3600" dirty="0"/>
            </a:br>
            <a:r>
              <a:rPr lang="en-US" sz="3600" dirty="0"/>
              <a:t>					</a:t>
            </a:r>
            <a:r>
              <a:rPr lang="en-US" sz="1800" dirty="0"/>
              <a:t>source: SEC EDGAR</a:t>
            </a:r>
          </a:p>
        </p:txBody>
      </p:sp>
    </p:spTree>
    <p:extLst>
      <p:ext uri="{BB962C8B-B14F-4D97-AF65-F5344CB8AC3E}">
        <p14:creationId xmlns:p14="http://schemas.microsoft.com/office/powerpoint/2010/main" val="1443100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BERKSHIRE HATHAWAY INC</a:t>
            </a: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A70E3A-5281-C241-AE9E-5B2ECF103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197" y="1377507"/>
            <a:ext cx="9213850" cy="417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985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RENAISSANCE TECHNOLOGIES LLC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CB5626-0650-B349-8CE6-DBDBF5965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413" y="1313268"/>
            <a:ext cx="9875285" cy="410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867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Value-at-Risk (</a:t>
            </a:r>
            <a:r>
              <a:rPr lang="en-US" sz="2800" b="1" dirty="0" err="1">
                <a:solidFill>
                  <a:schemeClr val="accent4"/>
                </a:solidFill>
              </a:rPr>
              <a:t>VaR</a:t>
            </a:r>
            <a:r>
              <a:rPr lang="en-US" sz="2800" b="1" dirty="0">
                <a:solidFill>
                  <a:schemeClr val="accent4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Value at risk (</a:t>
            </a:r>
            <a:r>
              <a:rPr lang="en-US" sz="1800" dirty="0" err="1">
                <a:solidFill>
                  <a:schemeClr val="tx1"/>
                </a:solidFill>
              </a:rPr>
              <a:t>VaR</a:t>
            </a:r>
            <a:r>
              <a:rPr lang="en-US" sz="1800" dirty="0">
                <a:solidFill>
                  <a:schemeClr val="tx1"/>
                </a:solidFill>
              </a:rPr>
              <a:t>) is a measure of the risk of loss for investments.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Var provides an estimate under given: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confidence level (9o%, 95% or 99%)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time period (</a:t>
            </a:r>
            <a:r>
              <a:rPr lang="en-US" dirty="0"/>
              <a:t>a</a:t>
            </a:r>
            <a:r>
              <a:rPr lang="en-US" sz="1600" dirty="0">
                <a:solidFill>
                  <a:schemeClr val="tx1"/>
                </a:solidFill>
              </a:rPr>
              <a:t> day, a month or a year)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estimate of investment loss (in dollar or percentage terms)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Example: With 95% confidence, the worst daily loss will not exceed 4%.  For an investment of $1000, we are 	95% confident that our worst daily loss will not exceed $40.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Methods of calculating </a:t>
            </a:r>
            <a:r>
              <a:rPr lang="en-US" sz="1800" dirty="0" err="1">
                <a:solidFill>
                  <a:schemeClr val="tx1"/>
                </a:solidFill>
              </a:rPr>
              <a:t>VaR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</a:p>
          <a:p>
            <a:pPr marL="845820" lvl="1" indent="-342900">
              <a:buFont typeface="+mj-lt"/>
              <a:buAutoNum type="alphaLcParenR"/>
            </a:pPr>
            <a:r>
              <a:rPr lang="en-US" sz="1600" dirty="0">
                <a:solidFill>
                  <a:schemeClr val="tx1"/>
                </a:solidFill>
              </a:rPr>
              <a:t>Variance-Covariance Method</a:t>
            </a:r>
          </a:p>
          <a:p>
            <a:pPr marL="845820" lvl="1" indent="-342900">
              <a:buFont typeface="+mj-lt"/>
              <a:buAutoNum type="alphaLcParenR"/>
            </a:pPr>
            <a:r>
              <a:rPr lang="en-US" sz="1600" dirty="0">
                <a:solidFill>
                  <a:schemeClr val="tx1"/>
                </a:solidFill>
              </a:rPr>
              <a:t>Historical Method</a:t>
            </a:r>
          </a:p>
          <a:p>
            <a:pPr marL="845820" lvl="1" indent="-342900">
              <a:buFont typeface="+mj-lt"/>
              <a:buAutoNum type="alphaLcParenR"/>
            </a:pPr>
            <a:r>
              <a:rPr lang="en-US" sz="1600" dirty="0">
                <a:solidFill>
                  <a:schemeClr val="tx1"/>
                </a:solidFill>
              </a:rPr>
              <a:t>Monte Carlo simulation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535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Calculating </a:t>
            </a:r>
            <a:r>
              <a:rPr lang="en-US" sz="2800" b="1" dirty="0" err="1">
                <a:solidFill>
                  <a:schemeClr val="accent4"/>
                </a:solidFill>
              </a:rPr>
              <a:t>VaR</a:t>
            </a:r>
            <a:r>
              <a:rPr lang="en-US" sz="2800" b="1" dirty="0">
                <a:solidFill>
                  <a:schemeClr val="accent4"/>
                </a:solidFill>
              </a:rPr>
              <a:t> using Variance Covariance Method</a:t>
            </a:r>
          </a:p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 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876B0B-BA2B-9A4F-AFE0-A5B7AE26B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743" y="1010093"/>
            <a:ext cx="7212513" cy="56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05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Calculating </a:t>
            </a:r>
            <a:r>
              <a:rPr lang="en-US" sz="2800" b="1" dirty="0" err="1">
                <a:solidFill>
                  <a:schemeClr val="accent4"/>
                </a:solidFill>
              </a:rPr>
              <a:t>VaR</a:t>
            </a:r>
            <a:r>
              <a:rPr lang="en-US" sz="2800" b="1" dirty="0">
                <a:solidFill>
                  <a:schemeClr val="accent4"/>
                </a:solidFill>
              </a:rPr>
              <a:t> using Historical Method</a:t>
            </a:r>
          </a:p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 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0895CC-7323-334C-8755-3A7594E4B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743" y="999460"/>
            <a:ext cx="7212513" cy="578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08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6C25989-53B8-4142-AFBE-939DF8A07220}"/>
              </a:ext>
            </a:extLst>
          </p:cNvPr>
          <p:cNvSpPr txBox="1"/>
          <p:nvPr/>
        </p:nvSpPr>
        <p:spPr>
          <a:xfrm>
            <a:off x="840828" y="620110"/>
            <a:ext cx="4214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Future Work: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5DF5584-1A09-3641-BE0A-3874E8033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Some more aspects that could have been covered if given more time:</a:t>
            </a:r>
          </a:p>
          <a:p>
            <a:pPr lvl="1"/>
            <a:r>
              <a:rPr lang="en-US" dirty="0"/>
              <a:t>Calculate expected shortfall.</a:t>
            </a:r>
          </a:p>
          <a:p>
            <a:pPr lvl="1"/>
            <a:r>
              <a:rPr lang="en-US" dirty="0"/>
              <a:t>Backtesting to measure the accuracy of </a:t>
            </a:r>
            <a:r>
              <a:rPr lang="en-US" dirty="0" err="1"/>
              <a:t>VaR</a:t>
            </a:r>
            <a:r>
              <a:rPr lang="en-US" dirty="0"/>
              <a:t> calculations.</a:t>
            </a:r>
          </a:p>
          <a:p>
            <a:r>
              <a:rPr lang="en-US" dirty="0" err="1"/>
              <a:t>VaR</a:t>
            </a:r>
            <a:r>
              <a:rPr lang="en-US" dirty="0"/>
              <a:t> calculations at the portfolio level.</a:t>
            </a:r>
          </a:p>
        </p:txBody>
      </p:sp>
    </p:spTree>
    <p:extLst>
      <p:ext uri="{BB962C8B-B14F-4D97-AF65-F5344CB8AC3E}">
        <p14:creationId xmlns:p14="http://schemas.microsoft.com/office/powerpoint/2010/main" val="99106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6C25989-53B8-4142-AFBE-939DF8A07220}"/>
              </a:ext>
            </a:extLst>
          </p:cNvPr>
          <p:cNvSpPr txBox="1"/>
          <p:nvPr/>
        </p:nvSpPr>
        <p:spPr>
          <a:xfrm>
            <a:off x="840828" y="620110"/>
            <a:ext cx="4214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Objective: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5DF5584-1A09-3641-BE0A-3874E8033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Calculate the risk of stocks under the Portfolios held by top billionaire hedge funds.</a:t>
            </a:r>
          </a:p>
          <a:p>
            <a:pPr lvl="1"/>
            <a:r>
              <a:rPr lang="en-US" dirty="0"/>
              <a:t>Identify the top 5 stocks in market value of each portfolio held by the hedge funds.</a:t>
            </a:r>
          </a:p>
          <a:p>
            <a:pPr lvl="1"/>
            <a:r>
              <a:rPr lang="en-US" dirty="0"/>
              <a:t>Analyze the performance of the stocks using daily historical price (2015-2019).</a:t>
            </a:r>
          </a:p>
          <a:p>
            <a:pPr lvl="1"/>
            <a:r>
              <a:rPr lang="en-US" dirty="0"/>
              <a:t>How is the risk of these 5 stocks on which hedge funds invested in.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56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E7F58-E282-B347-8578-EFC5357E4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028" y="746234"/>
            <a:ext cx="10920248" cy="499379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F0"/>
                </a:solidFill>
              </a:rPr>
              <a:t>Web </a:t>
            </a:r>
            <a:r>
              <a:rPr lang="en-US" sz="2800" b="1" dirty="0">
                <a:solidFill>
                  <a:srgbClr val="00B0F0"/>
                </a:solidFill>
                <a:latin typeface="Candara" panose="020E0502030303020204" pitchFamily="34" charset="0"/>
              </a:rPr>
              <a:t>Scraping</a:t>
            </a:r>
          </a:p>
          <a:p>
            <a:pPr marL="0" indent="0">
              <a:buNone/>
            </a:pPr>
            <a:endParaRPr lang="en-US" sz="1800" b="1" dirty="0">
              <a:solidFill>
                <a:srgbClr val="00B0F0"/>
              </a:solidFill>
              <a:latin typeface="Candara" panose="020E0502030303020204" pitchFamily="34" charset="0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Tool Used: 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Scrapy</a:t>
            </a:r>
            <a:endParaRPr lang="en-US" dirty="0">
              <a:solidFill>
                <a:schemeClr val="tx1"/>
              </a:solidFill>
              <a:latin typeface="Candara" panose="020E0502030303020204" pitchFamily="34" charset="0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url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: ‘https://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www.sec.gov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/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edgar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/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searchedgar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/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companysearch.html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’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Quarterly 13-F filings of hedge funds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company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name of issuer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title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cuisp</a:t>
            </a:r>
            <a:endParaRPr lang="en-US" dirty="0">
              <a:solidFill>
                <a:schemeClr val="tx1"/>
              </a:solidFill>
              <a:latin typeface="Candara" panose="020E0502030303020204" pitchFamily="34" charset="0"/>
            </a:endParaRP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value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shares</a:t>
            </a:r>
          </a:p>
          <a:p>
            <a:pPr marL="502920" lvl="1" indent="0">
              <a:buNone/>
            </a:pPr>
            <a:endParaRPr lang="en-US" dirty="0">
              <a:solidFill>
                <a:schemeClr val="tx1"/>
              </a:solidFill>
              <a:latin typeface="Candara" panose="020E0502030303020204" pitchFamily="34" charset="0"/>
            </a:endParaRPr>
          </a:p>
          <a:p>
            <a:pPr marL="1303020" lvl="2" indent="-342900"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Candara" panose="020E0502030303020204" pitchFamily="34" charset="0"/>
            </a:endParaRPr>
          </a:p>
          <a:p>
            <a:pPr lvl="1">
              <a:buFont typeface="Wingdings" pitchFamily="2" charset="2"/>
              <a:buChar char="§"/>
            </a:pPr>
            <a:endParaRPr lang="en-US" b="1" dirty="0">
              <a:solidFill>
                <a:srgbClr val="00B0F0"/>
              </a:solidFill>
              <a:latin typeface="Candara" panose="020E0502030303020204" pitchFamily="34" charset="0"/>
            </a:endParaRPr>
          </a:p>
          <a:p>
            <a:pPr lvl="1">
              <a:buFont typeface="Wingdings" pitchFamily="2" charset="2"/>
              <a:buChar char="v"/>
            </a:pPr>
            <a:endParaRPr lang="en-US" sz="2600" b="1" dirty="0">
              <a:solidFill>
                <a:srgbClr val="00B0F0"/>
              </a:solidFill>
              <a:latin typeface="Candara" panose="020E0502030303020204" pitchFamily="34" charset="0"/>
            </a:endParaRPr>
          </a:p>
          <a:p>
            <a:pPr marL="0" indent="0">
              <a:buNone/>
            </a:pPr>
            <a:endParaRPr lang="en-US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65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7" y="567559"/>
            <a:ext cx="11160031" cy="5790711"/>
          </a:xfrm>
        </p:spPr>
        <p:txBody>
          <a:bodyPr anchor="t">
            <a:normAutofit fontScale="32500" lnSpcReduction="20000"/>
          </a:bodyPr>
          <a:lstStyle/>
          <a:p>
            <a:pPr marL="0" indent="0">
              <a:buNone/>
            </a:pPr>
            <a:r>
              <a:rPr lang="en-US" sz="8000" b="1" dirty="0">
                <a:solidFill>
                  <a:schemeClr val="accent4"/>
                </a:solidFill>
              </a:rPr>
              <a:t>Top 5 stocks of Hedge Funds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5600" b="1" dirty="0">
                <a:solidFill>
                  <a:schemeClr val="accent4"/>
                </a:solidFill>
              </a:rPr>
              <a:t>BP CAPITAL FUND ADVISORS, LLC				</a:t>
            </a:r>
            <a:r>
              <a:rPr lang="en-US" sz="6000" b="1" dirty="0">
                <a:solidFill>
                  <a:schemeClr val="accent6"/>
                </a:solidFill>
              </a:rPr>
              <a:t> </a:t>
            </a:r>
            <a:r>
              <a:rPr lang="en-US" sz="6000" b="1" dirty="0">
                <a:solidFill>
                  <a:schemeClr val="accent4"/>
                </a:solidFill>
              </a:rPr>
              <a:t>GREENLIGHT CAPITAL INC</a:t>
            </a:r>
            <a:endParaRPr lang="en-US" sz="5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	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160520" lvl="8" indent="-457200">
              <a:buAutoNum type="arabicPeriod"/>
            </a:pPr>
            <a:endParaRPr lang="en-US" sz="1000" b="1" dirty="0">
              <a:solidFill>
                <a:schemeClr val="accent6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B2BA94-2214-5D42-8BDE-1304E371E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47" y="1146646"/>
            <a:ext cx="5019492" cy="36977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3BB984-9197-0048-8A63-66DE6DEF2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389" y="1058074"/>
            <a:ext cx="5546776" cy="388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545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Top 5 stocks of Hedge Funds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 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900" b="1" dirty="0">
                <a:solidFill>
                  <a:schemeClr val="accent4"/>
                </a:solidFill>
              </a:rPr>
              <a:t>SOROS FUND MANAGEMENT LLC				BERKSHIRE HATHAWAY INC 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	</a:t>
            </a: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096F55-DC84-8F48-9DF6-4D8076AB5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07" y="1264831"/>
            <a:ext cx="5065312" cy="35942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E11B53-27FE-FE43-9B5D-C80D335E7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016" y="1264831"/>
            <a:ext cx="5330309" cy="362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32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Top 5 stocks of Hedge Funds</a:t>
            </a:r>
            <a:r>
              <a:rPr lang="en-US" sz="1600" b="1" dirty="0">
                <a:solidFill>
                  <a:schemeClr val="accent4"/>
                </a:solidFill>
              </a:rPr>
              <a:t>	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RENAISSANCE TECHNOLOGIES LLC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A76DE-1BD4-734F-B88E-441ED4847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249" y="1332612"/>
            <a:ext cx="5798141" cy="387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72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BP CAPITAL FUND ADVISORS, LLC</a:t>
            </a: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F2F574-C3F3-C449-A9F1-B258CD56A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734" y="1249767"/>
            <a:ext cx="9761383" cy="403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65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GREENLIGHT CAPITAL INC</a:t>
            </a: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986D7F-056F-9243-AAE7-5BAA67556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30" y="1217724"/>
            <a:ext cx="9792586" cy="427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17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SOROS FUND MANAGEMENT LLC</a:t>
            </a: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DCFFF9-85D7-1D43-AFF6-00A9E7EB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262" y="1341031"/>
            <a:ext cx="9685966" cy="404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8238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{23D6B1A4-E56A-834C-B071-0725C4ADC4E4}tf10001124</Template>
  <TotalTime>266</TotalTime>
  <Words>239</Words>
  <Application>Microsoft Macintosh PowerPoint</Application>
  <PresentationFormat>Widescreen</PresentationFormat>
  <Paragraphs>231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Candara</vt:lpstr>
      <vt:lpstr>Corbel</vt:lpstr>
      <vt:lpstr>Wingdings</vt:lpstr>
      <vt:lpstr>Wingdings 2</vt:lpstr>
      <vt:lpstr>Frame</vt:lpstr>
      <vt:lpstr>Risk Management with VaR      source: SEC EDGAR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Venkata Vemanedi</dc:creator>
  <cp:lastModifiedBy>Venkata Vemanedi</cp:lastModifiedBy>
  <cp:revision>22</cp:revision>
  <dcterms:created xsi:type="dcterms:W3CDTF">2019-07-08T22:28:30Z</dcterms:created>
  <dcterms:modified xsi:type="dcterms:W3CDTF">2019-07-09T02:55:24Z</dcterms:modified>
</cp:coreProperties>
</file>

<file path=docProps/thumbnail.jpeg>
</file>